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</p:sldMasterIdLst>
  <p:notesMasterIdLst>
    <p:notesMasterId r:id="rId48"/>
  </p:notesMasterIdLst>
  <p:sldIdLst>
    <p:sldId id="256" r:id="rId2"/>
    <p:sldId id="257" r:id="rId3"/>
    <p:sldId id="277" r:id="rId4"/>
    <p:sldId id="305" r:id="rId5"/>
    <p:sldId id="258" r:id="rId6"/>
    <p:sldId id="259" r:id="rId7"/>
    <p:sldId id="288" r:id="rId8"/>
    <p:sldId id="289" r:id="rId9"/>
    <p:sldId id="290" r:id="rId10"/>
    <p:sldId id="264" r:id="rId11"/>
    <p:sldId id="265" r:id="rId12"/>
    <p:sldId id="261" r:id="rId13"/>
    <p:sldId id="279" r:id="rId14"/>
    <p:sldId id="281" r:id="rId15"/>
    <p:sldId id="280" r:id="rId16"/>
    <p:sldId id="283" r:id="rId17"/>
    <p:sldId id="282" r:id="rId18"/>
    <p:sldId id="268" r:id="rId19"/>
    <p:sldId id="303" r:id="rId20"/>
    <p:sldId id="269" r:id="rId21"/>
    <p:sldId id="284" r:id="rId22"/>
    <p:sldId id="285" r:id="rId23"/>
    <p:sldId id="270" r:id="rId24"/>
    <p:sldId id="287" r:id="rId25"/>
    <p:sldId id="286" r:id="rId26"/>
    <p:sldId id="294" r:id="rId27"/>
    <p:sldId id="271" r:id="rId28"/>
    <p:sldId id="291" r:id="rId29"/>
    <p:sldId id="298" r:id="rId30"/>
    <p:sldId id="272" r:id="rId31"/>
    <p:sldId id="292" r:id="rId32"/>
    <p:sldId id="273" r:id="rId33"/>
    <p:sldId id="293" r:id="rId34"/>
    <p:sldId id="297" r:id="rId35"/>
    <p:sldId id="274" r:id="rId36"/>
    <p:sldId id="295" r:id="rId37"/>
    <p:sldId id="278" r:id="rId38"/>
    <p:sldId id="300" r:id="rId39"/>
    <p:sldId id="299" r:id="rId40"/>
    <p:sldId id="275" r:id="rId41"/>
    <p:sldId id="296" r:id="rId42"/>
    <p:sldId id="304" r:id="rId43"/>
    <p:sldId id="306" r:id="rId44"/>
    <p:sldId id="307" r:id="rId45"/>
    <p:sldId id="302" r:id="rId46"/>
    <p:sldId id="301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66"/>
    <p:restoredTop sz="94658"/>
  </p:normalViewPr>
  <p:slideViewPr>
    <p:cSldViewPr snapToGrid="0">
      <p:cViewPr varScale="1">
        <p:scale>
          <a:sx n="120" d="100"/>
          <a:sy n="120" d="100"/>
        </p:scale>
        <p:origin x="1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769B-A373-DB47-A76B-60B4EF0DF78D}" type="datetimeFigureOut">
              <a:rPr lang="en-US" smtClean="0"/>
              <a:t>7/26/24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73613-347A-7946-B318-0D0815B3A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44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www.contrastsecurity.com</a:t>
            </a:r>
            <a:r>
              <a:rPr lang="en-US" dirty="0"/>
              <a:t>/</a:t>
            </a:r>
            <a:r>
              <a:rPr lang="en-US" dirty="0" err="1"/>
              <a:t>hubfs</a:t>
            </a:r>
            <a:r>
              <a:rPr lang="en-US" dirty="0"/>
              <a:t>/docs/WPCostAdvantage121916.pdf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73613-347A-7946-B318-0D0815B3A6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70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/marketplace/actions/</a:t>
            </a:r>
            <a:r>
              <a:rPr lang="en-US" dirty="0" err="1"/>
              <a:t>trufflehog-oss</a:t>
            </a:r>
            <a:endParaRPr lang="en-US" dirty="0"/>
          </a:p>
          <a:p>
            <a:r>
              <a:rPr lang="en-US" dirty="0"/>
              <a:t>Mention regex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73613-347A-7946-B318-0D0815B3A6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28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PortSwigger</a:t>
            </a:r>
            <a:r>
              <a:rPr lang="en-US" dirty="0"/>
              <a:t>/dastardly-</a:t>
            </a:r>
            <a:r>
              <a:rPr lang="en-US" dirty="0" err="1"/>
              <a:t>github</a:t>
            </a:r>
            <a:r>
              <a:rPr lang="en-US" dirty="0"/>
              <a:t>-action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73613-347A-7946-B318-0D0815B3A6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95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/free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73613-347A-7946-B318-0D0815B3A6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56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www.atlassian.com</a:t>
            </a:r>
            <a:r>
              <a:rPr lang="en-US" dirty="0"/>
              <a:t>/software/</a:t>
            </a:r>
            <a:r>
              <a:rPr lang="en-US" dirty="0" err="1"/>
              <a:t>jira</a:t>
            </a:r>
            <a:r>
              <a:rPr lang="en-US" dirty="0"/>
              <a:t>/free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73613-347A-7946-B318-0D0815B3A6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28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www.archerysec.com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73613-347A-7946-B318-0D0815B3A6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45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portswigger.net</a:t>
            </a:r>
            <a:r>
              <a:rPr lang="en-US" dirty="0"/>
              <a:t>/burp/</a:t>
            </a:r>
            <a:r>
              <a:rPr lang="en-US" dirty="0" err="1"/>
              <a:t>communitydownload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73613-347A-7946-B318-0D0815B3A60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10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www.kali.org</a:t>
            </a:r>
            <a:r>
              <a:rPr lang="en-US" dirty="0"/>
              <a:t>/tools/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73613-347A-7946-B318-0D0815B3A60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86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www.alliedmarketresearch.com</a:t>
            </a:r>
            <a:r>
              <a:rPr lang="en-US" dirty="0"/>
              <a:t>/application-security-market-A10348</a:t>
            </a:r>
          </a:p>
          <a:p>
            <a:r>
              <a:rPr lang="en-US" dirty="0"/>
              <a:t>https://</a:t>
            </a:r>
            <a:r>
              <a:rPr lang="en-US" dirty="0" err="1"/>
              <a:t>www.prnewswire.com</a:t>
            </a:r>
            <a:r>
              <a:rPr lang="en-US" dirty="0"/>
              <a:t>/news-releases/application-security-market-size-to-grow-by-25-55-application-software-market-to-be-parent-market--technavio-301640639.html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73613-347A-7946-B318-0D0815B3A6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83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www.analyticsinsight.net</a:t>
            </a:r>
            <a:r>
              <a:rPr lang="en-US" dirty="0"/>
              <a:t>/top-10-programming-languages-in-2023-with-the-largest-developer-communities/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73613-347A-7946-B318-0D0815B3A6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236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www.spiceworks.com</a:t>
            </a:r>
            <a:r>
              <a:rPr lang="en-US" dirty="0"/>
              <a:t>/it-security/network-security/articles/what-is-threat-modeling-definition-process-examples-and-best-practices/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73613-347A-7946-B318-0D0815B3A6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88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www.threatdragon.com</a:t>
            </a:r>
            <a:r>
              <a:rPr lang="en-US" dirty="0"/>
              <a:t>/#/demo/select</a:t>
            </a:r>
          </a:p>
          <a:p>
            <a:r>
              <a:rPr lang="en-US" dirty="0"/>
              <a:t>https://</a:t>
            </a:r>
            <a:r>
              <a:rPr lang="en-US" dirty="0" err="1"/>
              <a:t>owasp.org</a:t>
            </a:r>
            <a:r>
              <a:rPr lang="en-US" dirty="0"/>
              <a:t>/www-project-threat-dragon/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73613-347A-7946-B318-0D0815B3A6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17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dependabot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73613-347A-7946-B318-0D0815B3A6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32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docs.github.com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/code-security/code-scanning/automatically-scanning-your-code-for-vulnerabilities-and-errors/about-code-scanning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73613-347A-7946-B318-0D0815B3A6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58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73613-347A-7946-B318-0D0815B3A6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0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docs.github.com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/code-security/secret-scanning/about-secret-scanning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73613-347A-7946-B318-0D0815B3A6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41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D505D-9230-404F-8B9E-3BF013CB62AB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FD66-AA9C-7A4D-BD9C-5585DC15F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01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D505D-9230-404F-8B9E-3BF013CB62AB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FD66-AA9C-7A4D-BD9C-5585DC15F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4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D505D-9230-404F-8B9E-3BF013CB62AB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FD66-AA9C-7A4D-BD9C-5585DC15F56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3344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D505D-9230-404F-8B9E-3BF013CB62AB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FD66-AA9C-7A4D-BD9C-5585DC15F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95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D505D-9230-404F-8B9E-3BF013CB62AB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FD66-AA9C-7A4D-BD9C-5585DC15F56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0597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D505D-9230-404F-8B9E-3BF013CB62AB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FD66-AA9C-7A4D-BD9C-5585DC15F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18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D505D-9230-404F-8B9E-3BF013CB62AB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FD66-AA9C-7A4D-BD9C-5585DC15F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6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D505D-9230-404F-8B9E-3BF013CB62AB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FD66-AA9C-7A4D-BD9C-5585DC15F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43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D505D-9230-404F-8B9E-3BF013CB62AB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FD66-AA9C-7A4D-BD9C-5585DC15F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4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D505D-9230-404F-8B9E-3BF013CB62AB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FD66-AA9C-7A4D-BD9C-5585DC15F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8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D505D-9230-404F-8B9E-3BF013CB62AB}" type="datetimeFigureOut">
              <a:rPr lang="en-US" smtClean="0"/>
              <a:t>7/26/24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FD66-AA9C-7A4D-BD9C-5585DC15F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95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D505D-9230-404F-8B9E-3BF013CB62AB}" type="datetimeFigureOut">
              <a:rPr lang="en-US" smtClean="0"/>
              <a:t>7/26/24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FD66-AA9C-7A4D-BD9C-5585DC15F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5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D505D-9230-404F-8B9E-3BF013CB62AB}" type="datetimeFigureOut">
              <a:rPr lang="en-US" smtClean="0"/>
              <a:t>7/26/24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FD66-AA9C-7A4D-BD9C-5585DC15F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19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D505D-9230-404F-8B9E-3BF013CB62AB}" type="datetimeFigureOut">
              <a:rPr lang="en-US" smtClean="0"/>
              <a:t>7/26/24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FD66-AA9C-7A4D-BD9C-5585DC15F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90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D505D-9230-404F-8B9E-3BF013CB62AB}" type="datetimeFigureOut">
              <a:rPr lang="en-US" smtClean="0"/>
              <a:t>7/26/24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FD66-AA9C-7A4D-BD9C-5585DC15F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62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D505D-9230-404F-8B9E-3BF013CB62AB}" type="datetimeFigureOut">
              <a:rPr lang="en-US" smtClean="0"/>
              <a:t>7/26/24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FD66-AA9C-7A4D-BD9C-5585DC15F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61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D505D-9230-404F-8B9E-3BF013CB62AB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13FFD66-AA9C-7A4D-BD9C-5585DC15F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26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47B5-739A-EA15-FCBD-CA02B290D0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Building a Free AppSec Pipeline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B527B2-8007-3851-FC0A-EE3CBCB3A1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stevemyrick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85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EC5D2-812E-E7F2-8706-72A11718D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1D13D-F09B-7DCC-B2F1-460E7EB45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899312" cy="3880773"/>
          </a:xfrm>
        </p:spPr>
        <p:txBody>
          <a:bodyPr/>
          <a:lstStyle/>
          <a:p>
            <a:r>
              <a:rPr lang="en-US" sz="2400" dirty="0"/>
              <a:t>We are a single developer </a:t>
            </a:r>
          </a:p>
          <a:p>
            <a:r>
              <a:rPr lang="en-US" sz="2400" dirty="0"/>
              <a:t>We’re developing an open-source project</a:t>
            </a:r>
          </a:p>
          <a:p>
            <a:r>
              <a:rPr lang="en-US" sz="2400" dirty="0"/>
              <a:t>We’re developing using popular* languages</a:t>
            </a:r>
          </a:p>
          <a:p>
            <a:r>
              <a:rPr lang="en-US" sz="2400" dirty="0"/>
              <a:t>Our code is stored in </a:t>
            </a:r>
            <a:r>
              <a:rPr lang="en-US" sz="2400" dirty="0" err="1"/>
              <a:t>Github</a:t>
            </a:r>
            <a:endParaRPr lang="en-US" sz="2400" dirty="0"/>
          </a:p>
          <a:p>
            <a:r>
              <a:rPr lang="en-US" sz="2400" dirty="0"/>
              <a:t>We have no money</a:t>
            </a:r>
          </a:p>
          <a:p>
            <a:endParaRPr lang="en-US" dirty="0"/>
          </a:p>
        </p:txBody>
      </p:sp>
      <p:pic>
        <p:nvPicPr>
          <p:cNvPr id="8194" name="Picture 2" descr="sad and disgusting gamer rigs - computer in basement">
            <a:extLst>
              <a:ext uri="{FF2B5EF4-FFF2-40B4-BE49-F238E27FC236}">
                <a16:creationId xmlns:a16="http://schemas.microsoft.com/office/drawing/2014/main" id="{51819CD1-B341-E6F0-C3A9-829420F41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581" y="1802423"/>
            <a:ext cx="4702348" cy="3526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225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69EF8-7F78-037B-6EB0-C9873848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*Top 5 Programming Languages</a:t>
            </a:r>
            <a:br>
              <a:rPr lang="en-US" dirty="0"/>
            </a:br>
            <a:r>
              <a:rPr lang="en-US" dirty="0"/>
              <a:t>(by developer communities)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756AA-3CDA-A4F8-5E75-D2ECBFCF5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Javascript</a:t>
            </a:r>
            <a:r>
              <a:rPr lang="en-US" sz="2400" dirty="0"/>
              <a:t> (12.4 mil)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Python (9mil)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Java (8.2 mil)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C++ (6.3 mil)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PHP (6.1 mil)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B23E478-FEB8-E8C0-E7D3-7C95D98BF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764" y="1930400"/>
            <a:ext cx="4054475" cy="370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997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olorfulness, graphics, purple, pixel&#10;&#10;Description automatically generated">
            <a:extLst>
              <a:ext uri="{FF2B5EF4-FFF2-40B4-BE49-F238E27FC236}">
                <a16:creationId xmlns:a16="http://schemas.microsoft.com/office/drawing/2014/main" id="{27D1A586-7BFD-1B6E-6B43-B798DB5DE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301" y="1267680"/>
            <a:ext cx="1320800" cy="132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0D5B23-BC5C-F29E-9205-2D1B6F5A8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Comprises An AppSec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DA9A3-32C3-BBCB-938C-CDB6BD087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Threat Modeling</a:t>
            </a:r>
          </a:p>
          <a:p>
            <a:r>
              <a:rPr lang="en-US" sz="2400" dirty="0"/>
              <a:t>SAST – Static Application Security Testing</a:t>
            </a:r>
          </a:p>
          <a:p>
            <a:r>
              <a:rPr lang="en-US" sz="2400" dirty="0"/>
              <a:t>DAST – Dynamic Application Security Testing</a:t>
            </a:r>
          </a:p>
          <a:p>
            <a:r>
              <a:rPr lang="en-US" sz="2400" dirty="0"/>
              <a:t>SCA – Software Composition Analysis</a:t>
            </a:r>
          </a:p>
          <a:p>
            <a:r>
              <a:rPr lang="en-US" sz="2400" dirty="0"/>
              <a:t>Secrets Detection</a:t>
            </a:r>
          </a:p>
          <a:p>
            <a:r>
              <a:rPr lang="en-US" sz="2400" dirty="0"/>
              <a:t>Vulnerability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A9522-F8D4-8C92-C541-FCC026B36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218" y="2840168"/>
            <a:ext cx="2134966" cy="252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1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3975F-73E7-61A8-6C55-13CBF66F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Threat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28C0-6A13-B541-D463-FD196CED0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Full view of application infrastructure</a:t>
            </a:r>
          </a:p>
          <a:p>
            <a:r>
              <a:rPr lang="en-US" sz="2400" dirty="0"/>
              <a:t>Cheaper to fix prior to implementation</a:t>
            </a:r>
          </a:p>
          <a:p>
            <a:r>
              <a:rPr lang="en-US" sz="2400" dirty="0"/>
              <a:t>Where to focus attention</a:t>
            </a:r>
          </a:p>
          <a:p>
            <a:r>
              <a:rPr lang="en-US" sz="2400" dirty="0"/>
              <a:t>”Just enough security” </a:t>
            </a:r>
          </a:p>
          <a:p>
            <a:endParaRPr lang="en-US" sz="2400" dirty="0"/>
          </a:p>
        </p:txBody>
      </p:sp>
      <p:pic>
        <p:nvPicPr>
          <p:cNvPr id="10244" name="Picture 4" descr="Best Practices for Threat Modeling">
            <a:extLst>
              <a:ext uri="{FF2B5EF4-FFF2-40B4-BE49-F238E27FC236}">
                <a16:creationId xmlns:a16="http://schemas.microsoft.com/office/drawing/2014/main" id="{507A042C-2BD9-9FF4-F56B-71C51C2BF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2083" l="9937" r="89973">
                        <a14:foregroundMark x1="26197" y1="28611" x2="26197" y2="28611"/>
                        <a14:foregroundMark x1="28817" y1="27500" x2="28817" y2="27500"/>
                        <a14:foregroundMark x1="26107" y1="28472" x2="28907" y2="22222"/>
                        <a14:foregroundMark x1="28907" y1="22222" x2="33695" y2="20833"/>
                        <a14:foregroundMark x1="33695" y1="20833" x2="37127" y2="27778"/>
                        <a14:foregroundMark x1="37127" y1="27778" x2="34779" y2="34722"/>
                        <a14:foregroundMark x1="34779" y1="34722" x2="29901" y2="36667"/>
                        <a14:foregroundMark x1="29901" y1="36667" x2="26378" y2="31389"/>
                        <a14:foregroundMark x1="26378" y1="31389" x2="26107" y2="27500"/>
                        <a14:foregroundMark x1="27642" y1="35694" x2="27642" y2="35694"/>
                        <a14:foregroundMark x1="26829" y1="33472" x2="26920" y2="33472"/>
                        <a14:foregroundMark x1="29359" y1="63750" x2="26287" y2="58194"/>
                        <a14:foregroundMark x1="26287" y1="58194" x2="27191" y2="51250"/>
                        <a14:foregroundMark x1="27191" y1="51250" x2="31075" y2="47222"/>
                        <a14:foregroundMark x1="31075" y1="47222" x2="36134" y2="49722"/>
                        <a14:foregroundMark x1="36134" y1="49722" x2="37940" y2="56250"/>
                        <a14:foregroundMark x1="37940" y1="56250" x2="35411" y2="63056"/>
                        <a14:foregroundMark x1="35411" y1="63056" x2="30804" y2="64722"/>
                        <a14:foregroundMark x1="30804" y1="64722" x2="29359" y2="63611"/>
                        <a14:foregroundMark x1="61969" y1="47917" x2="61608" y2="40000"/>
                        <a14:foregroundMark x1="61608" y1="40000" x2="65131" y2="35278"/>
                        <a14:foregroundMark x1="65131" y1="35278" x2="69738" y2="34722"/>
                        <a14:foregroundMark x1="69738" y1="34722" x2="72267" y2="40556"/>
                        <a14:foregroundMark x1="72267" y1="40556" x2="72177" y2="47500"/>
                        <a14:foregroundMark x1="72177" y1="47500" x2="67028" y2="51528"/>
                        <a14:foregroundMark x1="67028" y1="51528" x2="62782" y2="48056"/>
                        <a14:foregroundMark x1="62782" y1="48056" x2="62782" y2="48056"/>
                        <a14:foregroundMark x1="61427" y1="73889" x2="60163" y2="65278"/>
                        <a14:foregroundMark x1="60163" y1="65278" x2="63234" y2="60278"/>
                        <a14:foregroundMark x1="63234" y1="60278" x2="68383" y2="60972"/>
                        <a14:foregroundMark x1="68383" y1="60972" x2="71816" y2="65833"/>
                        <a14:foregroundMark x1="71816" y1="65833" x2="71906" y2="72917"/>
                        <a14:foregroundMark x1="71906" y1="72917" x2="68112" y2="77778"/>
                        <a14:foregroundMark x1="68112" y1="77778" x2="62963" y2="78056"/>
                        <a14:foregroundMark x1="62963" y1="78056" x2="59169" y2="73056"/>
                        <a14:foregroundMark x1="59169" y1="73056" x2="59259" y2="72917"/>
                        <a14:foregroundMark x1="34313" y1="90180" x2="31075" y2="91806"/>
                        <a14:foregroundMark x1="31075" y1="91806" x2="28047" y2="90157"/>
                        <a14:foregroundMark x1="26515" y1="88039" x2="25879" y2="84052"/>
                        <a14:foregroundMark x1="25980" y1="81275" x2="28636" y2="76111"/>
                        <a14:foregroundMark x1="28636" y1="76111" x2="33604" y2="73611"/>
                        <a14:foregroundMark x1="33604" y1="73611" x2="41102" y2="78472"/>
                        <a14:foregroundMark x1="41102" y1="78472" x2="41283" y2="85972"/>
                        <a14:foregroundMark x1="41283" y1="85972" x2="39201" y2="89679"/>
                        <a14:backgroundMark x1="37037" y1="90556" x2="37037" y2="90556"/>
                        <a14:backgroundMark x1="37218" y1="90833" x2="37218" y2="90833"/>
                        <a14:backgroundMark x1="39476" y1="90278" x2="34869" y2="91389"/>
                        <a14:backgroundMark x1="34869" y1="91389" x2="34056" y2="92639"/>
                        <a14:backgroundMark x1="26378" y1="89722" x2="26378" y2="89722"/>
                        <a14:backgroundMark x1="26558" y1="90139" x2="26829" y2="89444"/>
                        <a14:backgroundMark x1="25655" y1="81250" x2="25565" y2="84028"/>
                        <a14:backgroundMark x1="25926" y1="88750" x2="27371" y2="90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368" y="773817"/>
            <a:ext cx="7979560" cy="518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726112-31B9-749A-4CD4-46C4E8884DD9}"/>
              </a:ext>
            </a:extLst>
          </p:cNvPr>
          <p:cNvSpPr txBox="1"/>
          <p:nvPr/>
        </p:nvSpPr>
        <p:spPr>
          <a:xfrm>
            <a:off x="6988715" y="5655998"/>
            <a:ext cx="372486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Threat Modeling Best Practices</a:t>
            </a:r>
          </a:p>
          <a:p>
            <a:pPr algn="ctr"/>
            <a:r>
              <a:rPr lang="en-US" sz="1400" dirty="0"/>
              <a:t>-Spiceworks</a:t>
            </a:r>
          </a:p>
        </p:txBody>
      </p:sp>
    </p:spTree>
    <p:extLst>
      <p:ext uri="{BB962C8B-B14F-4D97-AF65-F5344CB8AC3E}">
        <p14:creationId xmlns:p14="http://schemas.microsoft.com/office/powerpoint/2010/main" val="2648594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3EA45-A9A1-7E68-8B97-F99A9CA9E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4C75E4E-DD83-F85E-9377-AF2B4D1FB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6628" y="737658"/>
            <a:ext cx="9795658" cy="5510742"/>
          </a:xfrm>
        </p:spPr>
      </p:pic>
    </p:spTree>
    <p:extLst>
      <p:ext uri="{BB962C8B-B14F-4D97-AF65-F5344CB8AC3E}">
        <p14:creationId xmlns:p14="http://schemas.microsoft.com/office/powerpoint/2010/main" val="3835000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9433A5F-9603-0956-522C-CA9176493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685" y="707470"/>
            <a:ext cx="9716630" cy="544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32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2CEFFC7-F3C7-0849-0E51-41F6CD824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630" y="605261"/>
            <a:ext cx="9676739" cy="564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24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FBC1134-FACC-937B-88E8-51980ACDD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18" y="420022"/>
            <a:ext cx="10399963" cy="601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88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D891E-16E8-642D-FD88-F9ECC0E82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Most Out Of </a:t>
            </a:r>
            <a:r>
              <a:rPr lang="en-US" dirty="0" err="1"/>
              <a:t>Github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C1C69-059A-E807-C720-F6315257A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Dependabot</a:t>
            </a:r>
            <a:r>
              <a:rPr lang="en-US" sz="2400" dirty="0"/>
              <a:t> (SCA)</a:t>
            </a:r>
          </a:p>
          <a:p>
            <a:r>
              <a:rPr lang="en-US" sz="2400" dirty="0"/>
              <a:t>Code Scanning (SAST)</a:t>
            </a:r>
          </a:p>
          <a:p>
            <a:r>
              <a:rPr lang="en-US" sz="2400" dirty="0"/>
              <a:t>Secret Scanning</a:t>
            </a:r>
          </a:p>
          <a:p>
            <a:r>
              <a:rPr lang="en-US" sz="2400" dirty="0"/>
              <a:t>Dependency Graphs</a:t>
            </a:r>
          </a:p>
        </p:txBody>
      </p:sp>
      <p:pic>
        <p:nvPicPr>
          <p:cNvPr id="11272" name="Picture 8" descr="Github Logo - Free social media icons">
            <a:extLst>
              <a:ext uri="{FF2B5EF4-FFF2-40B4-BE49-F238E27FC236}">
                <a16:creationId xmlns:a16="http://schemas.microsoft.com/office/drawing/2014/main" id="{6A3ED26B-0615-8BB2-3532-27FA7459F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546" y="1585599"/>
            <a:ext cx="3767015" cy="376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894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E1812-4373-A309-6487-F5F502ECC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SCA?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686F0-70F4-2798-770D-668452E92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Prevent supply chain attacks</a:t>
            </a:r>
          </a:p>
          <a:p>
            <a:r>
              <a:rPr lang="en-US" sz="2400" dirty="0"/>
              <a:t>Understand your dependencies</a:t>
            </a:r>
          </a:p>
          <a:p>
            <a:r>
              <a:rPr lang="en-US" sz="2400" dirty="0"/>
              <a:t>Set up auto-remediation</a:t>
            </a:r>
          </a:p>
          <a:p>
            <a:endParaRPr lang="en-US" sz="2400" dirty="0"/>
          </a:p>
        </p:txBody>
      </p:sp>
      <p:pic>
        <p:nvPicPr>
          <p:cNvPr id="12296" name="Picture 8" descr="Amazon.com: LEGO Parts and Pieces: Red (Bright Red) 2x4 Brick x20 : Toys &amp;  Games">
            <a:extLst>
              <a:ext uri="{FF2B5EF4-FFF2-40B4-BE49-F238E27FC236}">
                <a16:creationId xmlns:a16="http://schemas.microsoft.com/office/drawing/2014/main" id="{FD8C2960-981D-5C71-AE9C-9A5F2C1C7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02" b="97059" l="5242" r="97581">
                        <a14:foregroundMark x1="26210" y1="5882" x2="26210" y2="5882"/>
                        <a14:foregroundMark x1="5242" y1="37255" x2="5242" y2="37255"/>
                        <a14:foregroundMark x1="93952" y1="50490" x2="93952" y2="50490"/>
                        <a14:foregroundMark x1="95565" y1="57353" x2="95565" y2="57353"/>
                        <a14:foregroundMark x1="75403" y1="92157" x2="75403" y2="92157"/>
                        <a14:foregroundMark x1="73790" y1="97549" x2="73790" y2="97549"/>
                        <a14:foregroundMark x1="97581" y1="49020" x2="97581" y2="49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689" y="2054578"/>
            <a:ext cx="3149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698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07662-23DE-4ACE-5AAB-0BA4C31F6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whoami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A4BF8-9C55-A7F9-0370-9CE9D5E54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394004" cy="3880773"/>
          </a:xfrm>
        </p:spPr>
        <p:txBody>
          <a:bodyPr/>
          <a:lstStyle/>
          <a:p>
            <a:r>
              <a:rPr lang="en-US" sz="2400" dirty="0"/>
              <a:t>Manager of Adversarial Engineering &amp; </a:t>
            </a:r>
            <a:r>
              <a:rPr lang="en-US" sz="2400" dirty="0" err="1"/>
              <a:t>DevSecOps</a:t>
            </a:r>
            <a:r>
              <a:rPr lang="en-US" sz="2400" dirty="0"/>
              <a:t> @ Avalara</a:t>
            </a:r>
          </a:p>
          <a:p>
            <a:r>
              <a:rPr lang="en-US" sz="2400" dirty="0"/>
              <a:t>Offensive security professional for ~7 years</a:t>
            </a:r>
          </a:p>
          <a:p>
            <a:r>
              <a:rPr lang="en-US" sz="2400" dirty="0"/>
              <a:t>Organizer for </a:t>
            </a:r>
            <a:r>
              <a:rPr lang="en-US" sz="2400" dirty="0" err="1"/>
              <a:t>EverSec</a:t>
            </a:r>
            <a:r>
              <a:rPr lang="en-US" sz="2400" dirty="0"/>
              <a:t> CTF</a:t>
            </a:r>
          </a:p>
          <a:p>
            <a:r>
              <a:rPr lang="en-US" sz="2400" dirty="0"/>
              <a:t>Triangle-area native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Steve Myrick">
            <a:extLst>
              <a:ext uri="{FF2B5EF4-FFF2-40B4-BE49-F238E27FC236}">
                <a16:creationId xmlns:a16="http://schemas.microsoft.com/office/drawing/2014/main" id="{02657B04-E206-63E2-BFE2-2B4F2DDE5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061" y="1930400"/>
            <a:ext cx="2540000" cy="254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64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FFDE-043F-E81D-6E04-242EDD2A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Dependabot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EB1E1-6817-0833-0D28-80F60ACE2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141155" cy="3880773"/>
          </a:xfrm>
        </p:spPr>
        <p:txBody>
          <a:bodyPr>
            <a:normAutofit/>
          </a:bodyPr>
          <a:lstStyle/>
          <a:p>
            <a:r>
              <a:rPr lang="en-US" sz="2400" dirty="0"/>
              <a:t>Identifies vulnerable dependencies</a:t>
            </a:r>
          </a:p>
          <a:p>
            <a:r>
              <a:rPr lang="en-US" sz="2400" dirty="0"/>
              <a:t>Can open pull requests automatically to resolve alerts</a:t>
            </a:r>
          </a:p>
          <a:p>
            <a:r>
              <a:rPr lang="en-US" sz="2400" dirty="0"/>
              <a:t>Helps identify supply-chain risk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4BED492-DA69-C891-27CA-86950D17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899" y="2160589"/>
            <a:ext cx="4074206" cy="21422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51931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6932475-F19F-6832-533C-3AB5D9AD3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7" y="11151"/>
            <a:ext cx="11700565" cy="684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46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6BAF090-5184-F25C-EF07-FBDD192EA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391" y="223025"/>
            <a:ext cx="11439218" cy="6216398"/>
          </a:xfrm>
        </p:spPr>
      </p:pic>
    </p:spTree>
    <p:extLst>
      <p:ext uri="{BB962C8B-B14F-4D97-AF65-F5344CB8AC3E}">
        <p14:creationId xmlns:p14="http://schemas.microsoft.com/office/powerpoint/2010/main" val="188781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0205-C400-76AB-2015-740A9A312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Scanning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CA065-6559-8DD3-2664-8A0174954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457244" cy="3880773"/>
          </a:xfrm>
        </p:spPr>
        <p:txBody>
          <a:bodyPr>
            <a:normAutofit/>
          </a:bodyPr>
          <a:lstStyle/>
          <a:p>
            <a:r>
              <a:rPr lang="en-US" sz="2800" dirty="0"/>
              <a:t>Free for public repos</a:t>
            </a:r>
          </a:p>
          <a:p>
            <a:r>
              <a:rPr lang="en-US" sz="2800" dirty="0" err="1"/>
              <a:t>CodeQL</a:t>
            </a:r>
            <a:r>
              <a:rPr lang="en-US" sz="2800" dirty="0"/>
              <a:t> by default</a:t>
            </a:r>
          </a:p>
          <a:p>
            <a:r>
              <a:rPr lang="en-US" sz="2800" dirty="0"/>
              <a:t>Supports third-party scanning tools</a:t>
            </a:r>
          </a:p>
          <a:p>
            <a:pPr lvl="1"/>
            <a:r>
              <a:rPr lang="en-US" sz="2400" dirty="0"/>
              <a:t>Import third-party results (SARIF)</a:t>
            </a:r>
          </a:p>
          <a:p>
            <a:pPr lvl="1"/>
            <a:r>
              <a:rPr lang="en-US" sz="2400" dirty="0"/>
              <a:t>Kick off webhook event</a:t>
            </a:r>
          </a:p>
          <a:p>
            <a:r>
              <a:rPr lang="en-US" sz="2800" dirty="0"/>
              <a:t>Outputs SARIF (Static Analysis Results Interchange Format) data</a:t>
            </a:r>
          </a:p>
        </p:txBody>
      </p:sp>
      <p:pic>
        <p:nvPicPr>
          <p:cNvPr id="15362" name="Picture 2" descr="WideTEK 25 Flatbed Scanner">
            <a:extLst>
              <a:ext uri="{FF2B5EF4-FFF2-40B4-BE49-F238E27FC236}">
                <a16:creationId xmlns:a16="http://schemas.microsoft.com/office/drawing/2014/main" id="{26547614-5290-51EA-6EA7-B04DDF353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40" b="97150" l="1966" r="96806">
                        <a14:foregroundMark x1="27764" y1="72021" x2="27764" y2="72021"/>
                        <a14:foregroundMark x1="19656" y1="73575" x2="19656" y2="73575"/>
                        <a14:foregroundMark x1="23587" y1="80570" x2="23587" y2="80570"/>
                        <a14:foregroundMark x1="34889" y1="81347" x2="54054" y2="82902"/>
                        <a14:foregroundMark x1="48157" y1="90415" x2="67322" y2="95596"/>
                        <a14:foregroundMark x1="67322" y1="95596" x2="96560" y2="67358"/>
                        <a14:foregroundMark x1="96560" y1="67358" x2="98771" y2="52073"/>
                        <a14:foregroundMark x1="98771" y1="52073" x2="86241" y2="20466"/>
                        <a14:foregroundMark x1="86241" y1="20466" x2="78624" y2="12953"/>
                        <a14:foregroundMark x1="78624" y1="12953" x2="59173" y2="6516"/>
                        <a14:foregroundMark x1="33073" y1="1813" x2="31695" y2="1813"/>
                        <a14:foregroundMark x1="31695" y1="1813" x2="28234" y2="11164"/>
                        <a14:foregroundMark x1="29239" y1="14619" x2="39312" y2="29534"/>
                        <a14:foregroundMark x1="39312" y1="29534" x2="34152" y2="41710"/>
                        <a14:foregroundMark x1="34152" y1="41710" x2="5897" y2="62176"/>
                        <a14:foregroundMark x1="5897" y1="62176" x2="2211" y2="72798"/>
                        <a14:foregroundMark x1="2211" y1="72798" x2="19902" y2="81606"/>
                        <a14:foregroundMark x1="93366" y1="59585" x2="93366" y2="59585"/>
                        <a14:foregroundMark x1="96806" y1="53627" x2="96806" y2="53627"/>
                        <a14:foregroundMark x1="65848" y1="95596" x2="65848" y2="95596"/>
                        <a14:foregroundMark x1="56020" y1="74870" x2="56020" y2="74870"/>
                        <a14:foregroundMark x1="67568" y1="97409" x2="67568" y2="97409"/>
                        <a14:foregroundMark x1="2457" y1="63731" x2="2457" y2="63731"/>
                        <a14:foregroundMark x1="42998" y1="12953" x2="42998" y2="12953"/>
                        <a14:foregroundMark x1="31450" y1="5440" x2="31450" y2="5440"/>
                        <a14:backgroundMark x1="46437" y1="2073" x2="46437" y2="2073"/>
                        <a14:backgroundMark x1="44226" y1="2073" x2="44226" y2="2073"/>
                        <a14:backgroundMark x1="44226" y1="2332" x2="47174" y2="3368"/>
                        <a14:backgroundMark x1="47174" y1="3109" x2="49631" y2="3886"/>
                        <a14:backgroundMark x1="49631" y1="3627" x2="51351" y2="3886"/>
                        <a14:backgroundMark x1="51351" y1="3627" x2="53808" y2="4404"/>
                        <a14:backgroundMark x1="54300" y1="4145" x2="56020" y2="4663"/>
                        <a14:backgroundMark x1="56265" y1="5959" x2="55283" y2="5699"/>
                        <a14:backgroundMark x1="57002" y1="5440" x2="52826" y2="5440"/>
                        <a14:backgroundMark x1="55528" y1="5181" x2="59705" y2="5699"/>
                        <a14:backgroundMark x1="44226" y1="3109" x2="35135" y2="1036"/>
                        <a14:backgroundMark x1="35135" y1="1036" x2="34644" y2="1295"/>
                        <a14:backgroundMark x1="44226" y1="2332" x2="42015" y2="2073"/>
                        <a14:backgroundMark x1="40295" y1="1813" x2="45700" y2="2591"/>
                        <a14:backgroundMark x1="36364" y1="1813" x2="32924" y2="1554"/>
                        <a14:backgroundMark x1="26290" y1="11917" x2="27518" y2="15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578" y="1807312"/>
            <a:ext cx="3419828" cy="32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36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4B3FF32-500D-CDF6-7F8D-FA5B23366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873" y="624468"/>
            <a:ext cx="11441847" cy="5917309"/>
          </a:xfrm>
        </p:spPr>
      </p:pic>
    </p:spTree>
    <p:extLst>
      <p:ext uri="{BB962C8B-B14F-4D97-AF65-F5344CB8AC3E}">
        <p14:creationId xmlns:p14="http://schemas.microsoft.com/office/powerpoint/2010/main" val="373619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4FCB12D-F1B0-5BD9-D7EC-A106F4621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62" y="78058"/>
            <a:ext cx="11706838" cy="670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95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37250CF-7513-00E9-9586-A2705478F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234" y="141791"/>
            <a:ext cx="11522546" cy="6671648"/>
          </a:xfrm>
        </p:spPr>
      </p:pic>
    </p:spTree>
    <p:extLst>
      <p:ext uri="{BB962C8B-B14F-4D97-AF65-F5344CB8AC3E}">
        <p14:creationId xmlns:p14="http://schemas.microsoft.com/office/powerpoint/2010/main" val="973770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AB062-8318-012E-A780-0661F22A2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 Scanning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B4DD3-FEC2-1FB3-BDA0-F3668C02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858933" cy="3880773"/>
          </a:xfrm>
        </p:spPr>
        <p:txBody>
          <a:bodyPr>
            <a:normAutofit/>
          </a:bodyPr>
          <a:lstStyle/>
          <a:p>
            <a:r>
              <a:rPr lang="en-US" sz="2400" dirty="0"/>
              <a:t>Finds committed secrets (API tokens,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  <a:p>
            <a:r>
              <a:rPr lang="en-US" sz="2400" dirty="0"/>
              <a:t>Automatically supports certain partner patterns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5EC84745-BA5A-81ED-18E2-825883319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300" y="1423527"/>
            <a:ext cx="4502855" cy="401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267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0EBAB09-789C-4E86-73C1-F8604D06C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2" y="332659"/>
            <a:ext cx="12054458" cy="619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19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2F0906C-2342-6B5D-E791-7374FD4D9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4337" y="413048"/>
            <a:ext cx="10043326" cy="6031904"/>
          </a:xfrm>
        </p:spPr>
      </p:pic>
    </p:spTree>
    <p:extLst>
      <p:ext uri="{BB962C8B-B14F-4D97-AF65-F5344CB8AC3E}">
        <p14:creationId xmlns:p14="http://schemas.microsoft.com/office/powerpoint/2010/main" val="334860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93D13-CD7B-98A2-4E7F-848FFC37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of these are AppSec tools and which are </a:t>
            </a:r>
            <a:r>
              <a:rPr lang="en-US" dirty="0" err="1"/>
              <a:t>Pokemon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64BD4-A29D-F0C8-EBE5-0A59D6479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519" y="2338808"/>
            <a:ext cx="2004646" cy="547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Netsparker</a:t>
            </a:r>
            <a:endParaRPr lang="en-US" sz="2400" dirty="0"/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EF42C7-5E30-3992-B903-BBD27DA091F3}"/>
              </a:ext>
            </a:extLst>
          </p:cNvPr>
          <p:cNvSpPr txBox="1"/>
          <p:nvPr/>
        </p:nvSpPr>
        <p:spPr>
          <a:xfrm>
            <a:off x="5495230" y="2148785"/>
            <a:ext cx="2004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Coverty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7D9BB1-6085-D21B-5C5B-C4E6B4B168C7}"/>
              </a:ext>
            </a:extLst>
          </p:cNvPr>
          <p:cNvSpPr txBox="1"/>
          <p:nvPr/>
        </p:nvSpPr>
        <p:spPr>
          <a:xfrm>
            <a:off x="4747846" y="4275239"/>
            <a:ext cx="1767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Restler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057D4-AE48-B783-9045-AAD14A300932}"/>
              </a:ext>
            </a:extLst>
          </p:cNvPr>
          <p:cNvSpPr txBox="1"/>
          <p:nvPr/>
        </p:nvSpPr>
        <p:spPr>
          <a:xfrm>
            <a:off x="7754815" y="3105834"/>
            <a:ext cx="1210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Probely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C5EC05-5598-4695-2FFF-C72D8FC3607F}"/>
              </a:ext>
            </a:extLst>
          </p:cNvPr>
          <p:cNvSpPr txBox="1"/>
          <p:nvPr/>
        </p:nvSpPr>
        <p:spPr>
          <a:xfrm>
            <a:off x="6822831" y="5653454"/>
            <a:ext cx="84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Trivy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90FF6-2D2B-1675-CABC-4AD30586A3F1}"/>
              </a:ext>
            </a:extLst>
          </p:cNvPr>
          <p:cNvSpPr txBox="1"/>
          <p:nvPr/>
        </p:nvSpPr>
        <p:spPr>
          <a:xfrm>
            <a:off x="3723613" y="5644662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Falco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5A620-A271-47CF-F32D-DD63AE6DC966}"/>
              </a:ext>
            </a:extLst>
          </p:cNvPr>
          <p:cNvSpPr txBox="1"/>
          <p:nvPr/>
        </p:nvSpPr>
        <p:spPr>
          <a:xfrm>
            <a:off x="3014124" y="3174023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Octillery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529C2B-31DB-E01F-5BF2-E16D11EDD388}"/>
              </a:ext>
            </a:extLst>
          </p:cNvPr>
          <p:cNvSpPr txBox="1"/>
          <p:nvPr/>
        </p:nvSpPr>
        <p:spPr>
          <a:xfrm>
            <a:off x="1292469" y="4699585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Emolga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0D1A0E-806D-73B0-BCF5-370C1E1A4CC3}"/>
              </a:ext>
            </a:extLst>
          </p:cNvPr>
          <p:cNvSpPr txBox="1"/>
          <p:nvPr/>
        </p:nvSpPr>
        <p:spPr>
          <a:xfrm>
            <a:off x="8018584" y="4736904"/>
            <a:ext cx="1183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Torkoal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1964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F754D-D7CD-34A9-F315-4F4DE49AD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CE044-6FFB-803D-1A7C-88BDAFC89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683022" cy="3880773"/>
          </a:xfrm>
        </p:spPr>
        <p:txBody>
          <a:bodyPr>
            <a:normAutofit/>
          </a:bodyPr>
          <a:lstStyle/>
          <a:p>
            <a:r>
              <a:rPr lang="en-US" sz="2400" dirty="0"/>
              <a:t>Identifies dependent libraries</a:t>
            </a:r>
          </a:p>
          <a:p>
            <a:r>
              <a:rPr lang="en-US" sz="2400" dirty="0"/>
              <a:t>Supports direct and indirect (transitive) dependencies</a:t>
            </a:r>
          </a:p>
          <a:p>
            <a:r>
              <a:rPr lang="en-US" sz="2400" dirty="0"/>
              <a:t>Can export an SBOM (software bill of materials) in SPDX format</a:t>
            </a:r>
          </a:p>
        </p:txBody>
      </p:sp>
      <p:pic>
        <p:nvPicPr>
          <p:cNvPr id="17410" name="Picture 2" descr="Stonks stock market meme, 16“ x 20“ original painting on canvas.">
            <a:extLst>
              <a:ext uri="{FF2B5EF4-FFF2-40B4-BE49-F238E27FC236}">
                <a16:creationId xmlns:a16="http://schemas.microsoft.com/office/drawing/2014/main" id="{E63837C9-20E2-8A07-B125-3F38430D0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700" y="2160589"/>
            <a:ext cx="42037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730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73DED56-7033-68FA-0E4A-B499240F0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242" y="148954"/>
            <a:ext cx="11496399" cy="6560092"/>
          </a:xfrm>
        </p:spPr>
      </p:pic>
    </p:spTree>
    <p:extLst>
      <p:ext uri="{BB962C8B-B14F-4D97-AF65-F5344CB8AC3E}">
        <p14:creationId xmlns:p14="http://schemas.microsoft.com/office/powerpoint/2010/main" val="3916425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37AF-488B-912D-C25E-8A60FAE28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ABEC6-6B7D-672A-11E9-AD2A66F50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Find problems easily, catch CVEs	</a:t>
            </a:r>
          </a:p>
          <a:p>
            <a:r>
              <a:rPr lang="en-US" sz="2400" dirty="0"/>
              <a:t>Proactive effort</a:t>
            </a:r>
          </a:p>
          <a:p>
            <a:r>
              <a:rPr lang="en-US" sz="2400" dirty="0"/>
              <a:t>Low false positives</a:t>
            </a:r>
          </a:p>
          <a:p>
            <a:r>
              <a:rPr lang="en-US" sz="2400" dirty="0"/>
              <a:t>Work in to build pipeline</a:t>
            </a:r>
          </a:p>
          <a:p>
            <a:r>
              <a:rPr lang="en-US" sz="2400" dirty="0"/>
              <a:t>Emulate public scanning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C05B1D-2C68-923D-ABE4-CCC9BB796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89741"/>
            <a:ext cx="4903033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92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16A9E66-EC0D-684E-49AA-FFD34AC13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987" y="242153"/>
            <a:ext cx="11446721" cy="6314764"/>
          </a:xfrm>
        </p:spPr>
      </p:pic>
    </p:spTree>
    <p:extLst>
      <p:ext uri="{BB962C8B-B14F-4D97-AF65-F5344CB8AC3E}">
        <p14:creationId xmlns:p14="http://schemas.microsoft.com/office/powerpoint/2010/main" val="969994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C890E50-3801-6280-08A4-FDC96B4CDF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8983" y="164092"/>
            <a:ext cx="11061333" cy="6270161"/>
          </a:xfrm>
        </p:spPr>
      </p:pic>
    </p:spTree>
    <p:extLst>
      <p:ext uri="{BB962C8B-B14F-4D97-AF65-F5344CB8AC3E}">
        <p14:creationId xmlns:p14="http://schemas.microsoft.com/office/powerpoint/2010/main" val="2497594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74D6-5021-5B8A-7CFC-97C990E00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C44B3-BCB9-0024-2008-48046DCD4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DAST requires hosted application</a:t>
            </a:r>
          </a:p>
          <a:p>
            <a:r>
              <a:rPr lang="en-US" sz="2400" dirty="0"/>
              <a:t>GCP offers 1 free e2-micro VM per month</a:t>
            </a:r>
          </a:p>
          <a:p>
            <a:r>
              <a:rPr lang="en-US" sz="2400" dirty="0"/>
              <a:t>AWS offers 750 hours of t2.micro</a:t>
            </a:r>
          </a:p>
          <a:p>
            <a:r>
              <a:rPr lang="en-US" sz="2400" dirty="0"/>
              <a:t>Or host locally 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708827AC-908D-C0C4-0529-A9D7F8F58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311" y="1930400"/>
            <a:ext cx="4399543" cy="308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538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website&#10;&#10;Description automatically generated with medium confidence">
            <a:extLst>
              <a:ext uri="{FF2B5EF4-FFF2-40B4-BE49-F238E27FC236}">
                <a16:creationId xmlns:a16="http://schemas.microsoft.com/office/drawing/2014/main" id="{52883405-5FE9-1C91-6AB5-179E5D17B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3310" y="130639"/>
            <a:ext cx="11185831" cy="6385637"/>
          </a:xfrm>
        </p:spPr>
      </p:pic>
    </p:spTree>
    <p:extLst>
      <p:ext uri="{BB962C8B-B14F-4D97-AF65-F5344CB8AC3E}">
        <p14:creationId xmlns:p14="http://schemas.microsoft.com/office/powerpoint/2010/main" val="961552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09F21-D65E-9E37-7BAA-BBF671D6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Vulnerability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B3637-059D-9805-2156-30736D4CE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866901" cy="3880773"/>
          </a:xfrm>
        </p:spPr>
        <p:txBody>
          <a:bodyPr>
            <a:normAutofit/>
          </a:bodyPr>
          <a:lstStyle/>
          <a:p>
            <a:r>
              <a:rPr lang="en-US" sz="2400" dirty="0"/>
              <a:t>Pretty graphs</a:t>
            </a:r>
          </a:p>
          <a:p>
            <a:r>
              <a:rPr lang="en-US" sz="2400" dirty="0"/>
              <a:t>Show trendlines</a:t>
            </a:r>
          </a:p>
          <a:p>
            <a:r>
              <a:rPr lang="en-US" sz="2400" dirty="0"/>
              <a:t>Integrate in to ticket management systems</a:t>
            </a:r>
          </a:p>
          <a:p>
            <a:pPr lvl="1"/>
            <a:r>
              <a:rPr lang="en-US" sz="2200" dirty="0"/>
              <a:t>Jira can be free</a:t>
            </a:r>
          </a:p>
          <a:p>
            <a:r>
              <a:rPr lang="en-US" sz="2400" dirty="0"/>
              <a:t>Prioritize based on risk</a:t>
            </a:r>
          </a:p>
        </p:txBody>
      </p:sp>
      <p:pic>
        <p:nvPicPr>
          <p:cNvPr id="23554" name="Picture 2" descr="70+ Best project management memes for 2023 - Plaky">
            <a:extLst>
              <a:ext uri="{FF2B5EF4-FFF2-40B4-BE49-F238E27FC236}">
                <a16:creationId xmlns:a16="http://schemas.microsoft.com/office/drawing/2014/main" id="{2D1D2D3D-5742-53C0-3F9B-A5017A7F2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562" y="1421110"/>
            <a:ext cx="4334195" cy="462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966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ashboard | ArcherySec Docs">
            <a:extLst>
              <a:ext uri="{FF2B5EF4-FFF2-40B4-BE49-F238E27FC236}">
                <a16:creationId xmlns:a16="http://schemas.microsoft.com/office/drawing/2014/main" id="{E0010424-CD14-2BC1-EF22-3A7515D00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0" y="223024"/>
            <a:ext cx="12042659" cy="601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125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2A33FE8-2C6E-2BC3-0B62-29FB84616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40" y="183995"/>
            <a:ext cx="11166920" cy="649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97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93D13-CD7B-98A2-4E7F-848FFC37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of these are AppSec tools and which are </a:t>
            </a:r>
            <a:r>
              <a:rPr lang="en-US" dirty="0" err="1"/>
              <a:t>Pokemon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64BD4-A29D-F0C8-EBE5-0A59D6479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519" y="2338808"/>
            <a:ext cx="2004646" cy="547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Netsparker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EF42C7-5E30-3992-B903-BBD27DA091F3}"/>
              </a:ext>
            </a:extLst>
          </p:cNvPr>
          <p:cNvSpPr txBox="1"/>
          <p:nvPr/>
        </p:nvSpPr>
        <p:spPr>
          <a:xfrm>
            <a:off x="5495230" y="2148785"/>
            <a:ext cx="2004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Coverty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7D9BB1-6085-D21B-5C5B-C4E6B4B168C7}"/>
              </a:ext>
            </a:extLst>
          </p:cNvPr>
          <p:cNvSpPr txBox="1"/>
          <p:nvPr/>
        </p:nvSpPr>
        <p:spPr>
          <a:xfrm>
            <a:off x="4747846" y="4275239"/>
            <a:ext cx="1767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Restler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057D4-AE48-B783-9045-AAD14A300932}"/>
              </a:ext>
            </a:extLst>
          </p:cNvPr>
          <p:cNvSpPr txBox="1"/>
          <p:nvPr/>
        </p:nvSpPr>
        <p:spPr>
          <a:xfrm>
            <a:off x="7754815" y="3105834"/>
            <a:ext cx="1210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Probely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C5EC05-5598-4695-2FFF-C72D8FC3607F}"/>
              </a:ext>
            </a:extLst>
          </p:cNvPr>
          <p:cNvSpPr txBox="1"/>
          <p:nvPr/>
        </p:nvSpPr>
        <p:spPr>
          <a:xfrm>
            <a:off x="6822831" y="5653454"/>
            <a:ext cx="84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Trivy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90FF6-2D2B-1675-CABC-4AD30586A3F1}"/>
              </a:ext>
            </a:extLst>
          </p:cNvPr>
          <p:cNvSpPr txBox="1"/>
          <p:nvPr/>
        </p:nvSpPr>
        <p:spPr>
          <a:xfrm>
            <a:off x="3723613" y="5644662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Falco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5A620-A271-47CF-F32D-DD63AE6DC966}"/>
              </a:ext>
            </a:extLst>
          </p:cNvPr>
          <p:cNvSpPr txBox="1"/>
          <p:nvPr/>
        </p:nvSpPr>
        <p:spPr>
          <a:xfrm>
            <a:off x="3014124" y="3174023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Octillery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529C2B-31DB-E01F-5BF2-E16D11EDD388}"/>
              </a:ext>
            </a:extLst>
          </p:cNvPr>
          <p:cNvSpPr txBox="1"/>
          <p:nvPr/>
        </p:nvSpPr>
        <p:spPr>
          <a:xfrm>
            <a:off x="1292469" y="4699585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Emolga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0D1A0E-806D-73B0-BCF5-370C1E1A4CC3}"/>
              </a:ext>
            </a:extLst>
          </p:cNvPr>
          <p:cNvSpPr txBox="1"/>
          <p:nvPr/>
        </p:nvSpPr>
        <p:spPr>
          <a:xfrm>
            <a:off x="8018584" y="4736904"/>
            <a:ext cx="1183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Torkoal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3F6223-B3B9-C3FF-6C87-6E30728BA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905" y="3635688"/>
            <a:ext cx="1408853" cy="1320800"/>
          </a:xfrm>
          <a:prstGeom prst="rect">
            <a:avLst/>
          </a:prstGeom>
        </p:spPr>
      </p:pic>
      <p:pic>
        <p:nvPicPr>
          <p:cNvPr id="4098" name="Picture 2" descr="Octillery type, strengths, weaknesses, evolutions, moves, and stats -  PokéStop.io">
            <a:extLst>
              <a:ext uri="{FF2B5EF4-FFF2-40B4-BE49-F238E27FC236}">
                <a16:creationId xmlns:a16="http://schemas.microsoft.com/office/drawing/2014/main" id="{333FDE21-B348-AB19-2FBF-054780B14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728" y="2151126"/>
            <a:ext cx="1117769" cy="111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molga by Kizarin on DeviantArt">
            <a:extLst>
              <a:ext uri="{FF2B5EF4-FFF2-40B4-BE49-F238E27FC236}">
                <a16:creationId xmlns:a16="http://schemas.microsoft.com/office/drawing/2014/main" id="{EC13E947-9885-B7DD-4FAD-DDF0D4AE4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213" y="3604345"/>
            <a:ext cx="1176925" cy="108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130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381F-7558-5602-37A7-BCD46CB9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8797D-8D1F-A752-6442-5748D1643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Burp Community Edition</a:t>
            </a:r>
          </a:p>
          <a:p>
            <a:r>
              <a:rPr lang="en-US" sz="2400" dirty="0"/>
              <a:t>Kali Linux </a:t>
            </a:r>
          </a:p>
          <a:p>
            <a:r>
              <a:rPr lang="en-US" sz="2400" dirty="0"/>
              <a:t>Metasploit</a:t>
            </a:r>
          </a:p>
          <a:p>
            <a:r>
              <a:rPr lang="en-US" sz="2400" dirty="0"/>
              <a:t>Researchers like you</a:t>
            </a:r>
          </a:p>
          <a:p>
            <a:r>
              <a:rPr lang="en-US" sz="2400" strike="sngStrike" dirty="0"/>
              <a:t>Fiverr</a:t>
            </a:r>
          </a:p>
        </p:txBody>
      </p:sp>
      <p:pic>
        <p:nvPicPr>
          <p:cNvPr id="21506" name="Picture 2" descr="Back Up Your Stuff | SHMOTOWN">
            <a:extLst>
              <a:ext uri="{FF2B5EF4-FFF2-40B4-BE49-F238E27FC236}">
                <a16:creationId xmlns:a16="http://schemas.microsoft.com/office/drawing/2014/main" id="{36F33AF3-7BE1-9246-D4BA-01A330A70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689" y="1989950"/>
            <a:ext cx="6186311" cy="297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496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F64DE5F-3FC9-97C9-68DD-E874AD70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991" y="543693"/>
            <a:ext cx="8346017" cy="57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370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DB024D-8ECE-F1F5-8DBC-459559E13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3919" y="654786"/>
            <a:ext cx="9964161" cy="5723096"/>
          </a:xfrm>
        </p:spPr>
      </p:pic>
    </p:spTree>
    <p:extLst>
      <p:ext uri="{BB962C8B-B14F-4D97-AF65-F5344CB8AC3E}">
        <p14:creationId xmlns:p14="http://schemas.microsoft.com/office/powerpoint/2010/main" val="2921797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15F2B-731D-F85C-4E12-37CCABDD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7CC7F-755F-A176-A819-56357FE4F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933244" cy="3880773"/>
          </a:xfrm>
        </p:spPr>
        <p:txBody>
          <a:bodyPr>
            <a:normAutofit/>
          </a:bodyPr>
          <a:lstStyle/>
          <a:p>
            <a:r>
              <a:rPr lang="en-US" sz="2400" dirty="0"/>
              <a:t>Be careful</a:t>
            </a:r>
          </a:p>
          <a:p>
            <a:r>
              <a:rPr lang="en-US" sz="2400" dirty="0"/>
              <a:t>Limits on open source</a:t>
            </a:r>
          </a:p>
          <a:p>
            <a:r>
              <a:rPr lang="en-US" sz="2400" dirty="0"/>
              <a:t>Restrictions on types of users</a:t>
            </a:r>
          </a:p>
          <a:p>
            <a:r>
              <a:rPr lang="en-US" sz="2400" dirty="0"/>
              <a:t>Number of apps</a:t>
            </a:r>
          </a:p>
          <a:p>
            <a:r>
              <a:rPr lang="en-US" sz="2400" dirty="0"/>
              <a:t>Academia</a:t>
            </a:r>
          </a:p>
        </p:txBody>
      </p:sp>
      <p:pic>
        <p:nvPicPr>
          <p:cNvPr id="20482" name="Picture 2" descr="McLovin Fake ID Card Hawaii HI Drivers License Superbad Super Bad Movie  Prop | eBay">
            <a:extLst>
              <a:ext uri="{FF2B5EF4-FFF2-40B4-BE49-F238E27FC236}">
                <a16:creationId xmlns:a16="http://schemas.microsoft.com/office/drawing/2014/main" id="{6BE3E75B-2312-E424-6B08-ACAB26768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30400"/>
            <a:ext cx="4887201" cy="307392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70300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B9396-42ED-A567-A982-C08A1177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(Step 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13896-75A0-4B69-0FB6-822F10B05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90708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YouTube</a:t>
            </a:r>
          </a:p>
          <a:p>
            <a:r>
              <a:rPr lang="en-US" sz="2400" dirty="0"/>
              <a:t>GitHub Curated Lists</a:t>
            </a:r>
          </a:p>
          <a:p>
            <a:r>
              <a:rPr lang="en-US" sz="2400" dirty="0" err="1"/>
              <a:t>PentesterLabs</a:t>
            </a:r>
            <a:endParaRPr lang="en-US" sz="2400" dirty="0"/>
          </a:p>
          <a:p>
            <a:r>
              <a:rPr lang="en-US" sz="2400" dirty="0" err="1"/>
              <a:t>HackTheBox</a:t>
            </a:r>
            <a:endParaRPr lang="en-US" sz="2400" dirty="0"/>
          </a:p>
          <a:p>
            <a:r>
              <a:rPr lang="en-US" sz="2400" dirty="0" err="1"/>
              <a:t>Codecademy</a:t>
            </a:r>
            <a:endParaRPr lang="en-US" sz="2400" dirty="0"/>
          </a:p>
          <a:p>
            <a:r>
              <a:rPr lang="en-US" sz="2400" dirty="0" err="1"/>
              <a:t>EverSec</a:t>
            </a:r>
            <a:r>
              <a:rPr lang="en-US" sz="2400" dirty="0"/>
              <a:t> CTF</a:t>
            </a:r>
          </a:p>
          <a:p>
            <a:r>
              <a:rPr lang="en-US" sz="2400" dirty="0" err="1"/>
              <a:t>Doylersec’s</a:t>
            </a:r>
            <a:r>
              <a:rPr lang="en-US" sz="2400" dirty="0"/>
              <a:t> Blog</a:t>
            </a:r>
          </a:p>
          <a:p>
            <a:r>
              <a:rPr lang="en-US" sz="2400" dirty="0" err="1"/>
              <a:t>Etc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7C402-CA55-470B-CD89-96E8EBBEB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897" y="1086519"/>
            <a:ext cx="3376868" cy="495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68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B504B-94D5-FCD2-04C7-D28A1BCD4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39954-32DA-3CA3-0898-8B05D2151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418666" cy="3880773"/>
          </a:xfrm>
        </p:spPr>
        <p:txBody>
          <a:bodyPr>
            <a:normAutofit/>
          </a:bodyPr>
          <a:lstStyle/>
          <a:p>
            <a:r>
              <a:rPr lang="en-US" sz="2400" dirty="0"/>
              <a:t>Start free</a:t>
            </a:r>
          </a:p>
          <a:p>
            <a:r>
              <a:rPr lang="en-US" sz="2400" dirty="0"/>
              <a:t>Explore open-source</a:t>
            </a:r>
          </a:p>
          <a:p>
            <a:r>
              <a:rPr lang="en-US" sz="2400" dirty="0"/>
              <a:t>AppSec is for everyone</a:t>
            </a:r>
          </a:p>
        </p:txBody>
      </p:sp>
      <p:pic>
        <p:nvPicPr>
          <p:cNvPr id="19458" name="Picture 2" descr="chloe moriondo on Twitter: &quot;i am very small, and i am receiving no kisses,  hand holds, or flavorful desserts. so you can imagine the kind of stress i  am under&quot; / Twitter">
            <a:extLst>
              <a:ext uri="{FF2B5EF4-FFF2-40B4-BE49-F238E27FC236}">
                <a16:creationId xmlns:a16="http://schemas.microsoft.com/office/drawing/2014/main" id="{1C070003-520C-8F54-8E21-274D63D2C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901" y="1270000"/>
            <a:ext cx="6026765" cy="452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9404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D0E47-5D63-D04D-E96F-69C36157C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5601" y="2544411"/>
            <a:ext cx="8596668" cy="38807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/>
              <a:t>Qu3st10ns?</a:t>
            </a:r>
          </a:p>
        </p:txBody>
      </p:sp>
    </p:spTree>
    <p:extLst>
      <p:ext uri="{BB962C8B-B14F-4D97-AF65-F5344CB8AC3E}">
        <p14:creationId xmlns:p14="http://schemas.microsoft.com/office/powerpoint/2010/main" val="232501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45B43-E414-1789-2574-7E5280146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talk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D0DDD-5018-AA24-7382-24D252C31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629074" cy="3880773"/>
          </a:xfrm>
        </p:spPr>
        <p:txBody>
          <a:bodyPr>
            <a:normAutofit/>
          </a:bodyPr>
          <a:lstStyle/>
          <a:p>
            <a:r>
              <a:rPr lang="en-US" sz="2400" dirty="0"/>
              <a:t>Examples of open-source AppSec tooling</a:t>
            </a:r>
          </a:p>
          <a:p>
            <a:r>
              <a:rPr lang="en-US" sz="2400" dirty="0"/>
              <a:t>Suggestions on automating your smaller projects</a:t>
            </a:r>
          </a:p>
          <a:p>
            <a:r>
              <a:rPr lang="en-US" sz="2400" dirty="0"/>
              <a:t>Saving money</a:t>
            </a:r>
          </a:p>
          <a:p>
            <a:r>
              <a:rPr lang="en-US" sz="2400" dirty="0"/>
              <a:t>Efficiency</a:t>
            </a:r>
          </a:p>
        </p:txBody>
      </p:sp>
      <p:pic>
        <p:nvPicPr>
          <p:cNvPr id="4" name="Picture 2" descr="Maruchan Chicken Flavor Ramen Noodle Soup - Shop Soups &amp; Chili at H-E-B">
            <a:extLst>
              <a:ext uri="{FF2B5EF4-FFF2-40B4-BE49-F238E27FC236}">
                <a16:creationId xmlns:a16="http://schemas.microsoft.com/office/drawing/2014/main" id="{19C8C024-8269-8DE8-A9C5-ED26BBD3E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9333" r="89778">
                        <a14:foregroundMark x1="88889" y1="33778" x2="88889" y2="33778"/>
                        <a14:foregroundMark x1="9333" y1="36000" x2="9333" y2="3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250" y="1503484"/>
            <a:ext cx="3513503" cy="35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3B302E-427B-2120-1623-207986B7B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120" y="4562720"/>
            <a:ext cx="729762" cy="72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677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27A4-98ED-79D2-DBA9-BD7857FEC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not?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95238-C0D3-A8E2-F444-8D0425DC6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969651" cy="3880773"/>
          </a:xfrm>
        </p:spPr>
        <p:txBody>
          <a:bodyPr>
            <a:norm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exhaustive</a:t>
            </a:r>
            <a:r>
              <a:rPr lang="en-US" sz="2400" dirty="0"/>
              <a:t> list of all available tooling</a:t>
            </a:r>
          </a:p>
          <a:p>
            <a:r>
              <a:rPr lang="en-US" sz="2400" dirty="0"/>
              <a:t>Suggestions for enterprise-grade consumers</a:t>
            </a:r>
          </a:p>
          <a:p>
            <a:r>
              <a:rPr lang="en-US" sz="2400" dirty="0"/>
              <a:t>Coverage for every language you may be coding in</a:t>
            </a:r>
          </a:p>
          <a:p>
            <a:endParaRPr lang="en-US" sz="2400" dirty="0"/>
          </a:p>
        </p:txBody>
      </p:sp>
      <p:pic>
        <p:nvPicPr>
          <p:cNvPr id="5126" name="Picture 6" descr="6 Ways to Upgrade Instant Ramen - Make it a Meal! - Budget Bytes">
            <a:extLst>
              <a:ext uri="{FF2B5EF4-FFF2-40B4-BE49-F238E27FC236}">
                <a16:creationId xmlns:a16="http://schemas.microsoft.com/office/drawing/2014/main" id="{924978F9-10DB-D199-F858-746EAB28D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0000" l="10000" r="95875">
                        <a14:foregroundMark x1="32000" y1="18667" x2="32000" y2="18667"/>
                        <a14:foregroundMark x1="27750" y1="34167" x2="27750" y2="34167"/>
                        <a14:foregroundMark x1="25125" y1="31667" x2="25125" y2="31667"/>
                        <a14:foregroundMark x1="26500" y1="27667" x2="41125" y2="12667"/>
                        <a14:foregroundMark x1="29500" y1="16167" x2="18000" y2="45333"/>
                        <a14:foregroundMark x1="18000" y1="45333" x2="18875" y2="61333"/>
                        <a14:foregroundMark x1="18875" y1="61333" x2="25500" y2="78167"/>
                        <a14:foregroundMark x1="25500" y1="78167" x2="35500" y2="87167"/>
                        <a14:foregroundMark x1="35500" y1="87167" x2="61125" y2="93500"/>
                        <a14:foregroundMark x1="61125" y1="93500" x2="70625" y2="85167"/>
                        <a14:foregroundMark x1="70625" y1="85167" x2="83375" y2="52167"/>
                        <a14:foregroundMark x1="83375" y1="52167" x2="80250" y2="34000"/>
                        <a14:foregroundMark x1="80250" y1="34000" x2="73750" y2="19833"/>
                        <a14:foregroundMark x1="73750" y1="19833" x2="60875" y2="10000"/>
                        <a14:foregroundMark x1="60875" y1="10000" x2="45000" y2="8833"/>
                        <a14:foregroundMark x1="45000" y1="8833" x2="32000" y2="13667"/>
                        <a14:foregroundMark x1="32000" y1="13667" x2="30250" y2="15333"/>
                        <a14:foregroundMark x1="70875" y1="14833" x2="78250" y2="3333"/>
                        <a14:foregroundMark x1="78250" y1="3333" x2="79625" y2="2667"/>
                        <a14:foregroundMark x1="77375" y1="24333" x2="95875" y2="5333"/>
                        <a14:backgroundMark x1="60875" y1="667" x2="72375" y2="2167"/>
                        <a14:backgroundMark x1="72375" y1="2167" x2="73375" y2="1500"/>
                        <a14:backgroundMark x1="70000" y1="8167" x2="70000" y2="8167"/>
                        <a14:backgroundMark x1="15500" y1="40333" x2="15500" y2="40333"/>
                        <a14:backgroundMark x1="15375" y1="44833" x2="16750" y2="35833"/>
                        <a14:backgroundMark x1="69875" y1="10333" x2="69875" y2="1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699" y="1536211"/>
            <a:ext cx="4615961" cy="346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ross X Red - Free vector graphic on Pixabay">
            <a:extLst>
              <a:ext uri="{FF2B5EF4-FFF2-40B4-BE49-F238E27FC236}">
                <a16:creationId xmlns:a16="http://schemas.microsoft.com/office/drawing/2014/main" id="{FC046183-DA44-62D0-7B44-40B4AB14C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647" y="4998183"/>
            <a:ext cx="812008" cy="74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007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F87CA-F6C1-6B33-903C-34E44021D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364" y="2327643"/>
            <a:ext cx="8596668" cy="38807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i="1" dirty="0"/>
              <a:t>“Businesses can expect to pay in the range of US$5,000 to US$10,000 on average, per application, per year”</a:t>
            </a:r>
          </a:p>
          <a:p>
            <a:pPr marL="0" indent="0" algn="ctr">
              <a:buNone/>
            </a:pPr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- Contrast Security</a:t>
            </a:r>
          </a:p>
        </p:txBody>
      </p:sp>
    </p:spTree>
    <p:extLst>
      <p:ext uri="{BB962C8B-B14F-4D97-AF65-F5344CB8AC3E}">
        <p14:creationId xmlns:p14="http://schemas.microsoft.com/office/powerpoint/2010/main" val="343040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63734-31D8-F545-15B6-0F0E083DE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Security Market Share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CA83A-FFF7-3A5D-89AE-1DB4704BB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835443" cy="3880773"/>
          </a:xfrm>
        </p:spPr>
        <p:txBody>
          <a:bodyPr/>
          <a:lstStyle/>
          <a:p>
            <a:r>
              <a:rPr lang="en-US" sz="2400" dirty="0"/>
              <a:t>Application Security Market is predicted to hit 26-33 billion dollars by 2030</a:t>
            </a:r>
          </a:p>
          <a:p>
            <a:r>
              <a:rPr lang="en-US" sz="2400" dirty="0"/>
              <a:t>Expected compound annual growth rate (CAGR) of 15-25%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7170" name="Picture 2" descr="Technavio has announced its latest market research report titled Global Application Security Market 2022-2026">
            <a:extLst>
              <a:ext uri="{FF2B5EF4-FFF2-40B4-BE49-F238E27FC236}">
                <a16:creationId xmlns:a16="http://schemas.microsoft.com/office/drawing/2014/main" id="{87204953-A656-0A16-C13E-FF3E35171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982" y="2083523"/>
            <a:ext cx="5433646" cy="30609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691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63DEA-887D-254C-9108-A62C242D9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578" y="2741973"/>
            <a:ext cx="7558454" cy="13740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Application Security is expensive but it doesn’t have to be</a:t>
            </a:r>
          </a:p>
        </p:txBody>
      </p:sp>
    </p:spTree>
    <p:extLst>
      <p:ext uri="{BB962C8B-B14F-4D97-AF65-F5344CB8AC3E}">
        <p14:creationId xmlns:p14="http://schemas.microsoft.com/office/powerpoint/2010/main" val="412963543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{66C191F6-8DA5-3F4E-A2CE-B34654935D01}tf10001060</Template>
  <TotalTime>7602</TotalTime>
  <Words>761</Words>
  <Application>Microsoft Macintosh PowerPoint</Application>
  <PresentationFormat>Widescreen</PresentationFormat>
  <Paragraphs>173</Paragraphs>
  <Slides>46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Trebuchet MS</vt:lpstr>
      <vt:lpstr>Wingdings 3</vt:lpstr>
      <vt:lpstr>Facet</vt:lpstr>
      <vt:lpstr>Building a Free AppSec Pipeline</vt:lpstr>
      <vt:lpstr>whoami</vt:lpstr>
      <vt:lpstr>Which of these are AppSec tools and which are Pokemon?</vt:lpstr>
      <vt:lpstr>Which of these are AppSec tools and which are Pokemon?</vt:lpstr>
      <vt:lpstr>What is this talk about?</vt:lpstr>
      <vt:lpstr>What is it not?</vt:lpstr>
      <vt:lpstr>PowerPoint Presentation</vt:lpstr>
      <vt:lpstr>Application Security Market Share</vt:lpstr>
      <vt:lpstr>PowerPoint Presentation</vt:lpstr>
      <vt:lpstr>Assumption</vt:lpstr>
      <vt:lpstr>*Top 5 Programming Languages (by developer communities)</vt:lpstr>
      <vt:lpstr>What Comprises An AppSec Pipeline</vt:lpstr>
      <vt:lpstr>Why Threat Model?</vt:lpstr>
      <vt:lpstr>PowerPoint Presentation</vt:lpstr>
      <vt:lpstr>PowerPoint Presentation</vt:lpstr>
      <vt:lpstr>PowerPoint Presentation</vt:lpstr>
      <vt:lpstr>PowerPoint Presentation</vt:lpstr>
      <vt:lpstr>Getting the Most Out Of Github </vt:lpstr>
      <vt:lpstr>Why SCA?</vt:lpstr>
      <vt:lpstr>Dependabot</vt:lpstr>
      <vt:lpstr>PowerPoint Presentation</vt:lpstr>
      <vt:lpstr>PowerPoint Presentation</vt:lpstr>
      <vt:lpstr>Code Scanning</vt:lpstr>
      <vt:lpstr>PowerPoint Presentation</vt:lpstr>
      <vt:lpstr>PowerPoint Presentation</vt:lpstr>
      <vt:lpstr>PowerPoint Presentation</vt:lpstr>
      <vt:lpstr>Secrets Scanning</vt:lpstr>
      <vt:lpstr>PowerPoint Presentation</vt:lpstr>
      <vt:lpstr>PowerPoint Presentation</vt:lpstr>
      <vt:lpstr>Dependency Graphs</vt:lpstr>
      <vt:lpstr>PowerPoint Presentation</vt:lpstr>
      <vt:lpstr>Why DAST?</vt:lpstr>
      <vt:lpstr>PowerPoint Presentation</vt:lpstr>
      <vt:lpstr>PowerPoint Presentation</vt:lpstr>
      <vt:lpstr>Hosting</vt:lpstr>
      <vt:lpstr>PowerPoint Presentation</vt:lpstr>
      <vt:lpstr>Why Vulnerability Management</vt:lpstr>
      <vt:lpstr>PowerPoint Presentation</vt:lpstr>
      <vt:lpstr>PowerPoint Presentation</vt:lpstr>
      <vt:lpstr>Pentesting</vt:lpstr>
      <vt:lpstr>PowerPoint Presentation</vt:lpstr>
      <vt:lpstr>PowerPoint Presentation</vt:lpstr>
      <vt:lpstr>Licensing </vt:lpstr>
      <vt:lpstr>Training (Step 0)</vt:lpstr>
      <vt:lpstr>In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Free AppSec Pipeline</dc:title>
  <dc:creator>Steve Myrick</dc:creator>
  <cp:lastModifiedBy>Steve Myrick</cp:lastModifiedBy>
  <cp:revision>8</cp:revision>
  <dcterms:created xsi:type="dcterms:W3CDTF">2023-05-01T13:15:01Z</dcterms:created>
  <dcterms:modified xsi:type="dcterms:W3CDTF">2024-07-27T02:16:28Z</dcterms:modified>
</cp:coreProperties>
</file>